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90" r:id="rId2"/>
    <p:sldId id="257" r:id="rId3"/>
    <p:sldId id="276" r:id="rId4"/>
    <p:sldId id="278" r:id="rId5"/>
    <p:sldId id="279" r:id="rId6"/>
    <p:sldId id="262" r:id="rId7"/>
    <p:sldId id="264" r:id="rId8"/>
    <p:sldId id="291" r:id="rId9"/>
    <p:sldId id="274" r:id="rId10"/>
    <p:sldId id="288" r:id="rId11"/>
    <p:sldId id="292" r:id="rId12"/>
    <p:sldId id="286" r:id="rId13"/>
    <p:sldId id="260" r:id="rId14"/>
    <p:sldId id="273" r:id="rId15"/>
    <p:sldId id="280" r:id="rId16"/>
    <p:sldId id="287" r:id="rId17"/>
    <p:sldId id="285" r:id="rId18"/>
    <p:sldId id="269" r:id="rId19"/>
    <p:sldId id="284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1" d="100"/>
          <a:sy n="71" d="100"/>
        </p:scale>
        <p:origin x="-136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1105B-3540-480E-9DF8-7C97AAAE7F2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CBCF190-7615-4D38-BC1C-73B5734EAD7F}">
      <dgm:prSet phldrT="[Text]"/>
      <dgm:spPr/>
      <dgm:t>
        <a:bodyPr/>
        <a:lstStyle/>
        <a:p>
          <a:r>
            <a:rPr lang="en-US" b="1" dirty="0" smtClean="0"/>
            <a:t>NANO                             1.3-1.9 LACK</a:t>
          </a:r>
          <a:endParaRPr lang="en-IN" b="1" dirty="0"/>
        </a:p>
      </dgm:t>
    </dgm:pt>
    <dgm:pt modelId="{D49DC89C-5726-4CF8-9CB2-CA5E57475FE9}" type="parTrans" cxnId="{CDB0F84B-8A45-4F31-9AF0-F7465D474FAC}">
      <dgm:prSet/>
      <dgm:spPr/>
      <dgm:t>
        <a:bodyPr/>
        <a:lstStyle/>
        <a:p>
          <a:endParaRPr lang="en-IN"/>
        </a:p>
      </dgm:t>
    </dgm:pt>
    <dgm:pt modelId="{C037E33D-CE1F-47CD-8F50-207EC277ABC9}" type="sibTrans" cxnId="{CDB0F84B-8A45-4F31-9AF0-F7465D474FAC}">
      <dgm:prSet/>
      <dgm:spPr/>
      <dgm:t>
        <a:bodyPr/>
        <a:lstStyle/>
        <a:p>
          <a:endParaRPr lang="en-IN"/>
        </a:p>
      </dgm:t>
    </dgm:pt>
    <dgm:pt modelId="{9FEEACC1-6FA7-4896-B06F-15DF42BE9EFA}">
      <dgm:prSet phldrT="[Text]"/>
      <dgm:spPr/>
      <dgm:t>
        <a:bodyPr/>
        <a:lstStyle/>
        <a:p>
          <a:r>
            <a:rPr lang="en-US" b="1" dirty="0" smtClean="0"/>
            <a:t>MARUTI 800                 1.9-2.3 LACK</a:t>
          </a:r>
          <a:endParaRPr lang="en-IN" b="1" dirty="0"/>
        </a:p>
      </dgm:t>
    </dgm:pt>
    <dgm:pt modelId="{4E597D1A-ADEA-43A2-97C8-8BF25318798F}" type="parTrans" cxnId="{350C716A-1FAA-4B83-A594-AB78B0C77B3E}">
      <dgm:prSet/>
      <dgm:spPr/>
      <dgm:t>
        <a:bodyPr/>
        <a:lstStyle/>
        <a:p>
          <a:endParaRPr lang="en-IN"/>
        </a:p>
      </dgm:t>
    </dgm:pt>
    <dgm:pt modelId="{ED2CBCC4-727C-45F0-8663-492BAA170F17}" type="sibTrans" cxnId="{350C716A-1FAA-4B83-A594-AB78B0C77B3E}">
      <dgm:prSet/>
      <dgm:spPr/>
      <dgm:t>
        <a:bodyPr/>
        <a:lstStyle/>
        <a:p>
          <a:endParaRPr lang="en-IN"/>
        </a:p>
      </dgm:t>
    </dgm:pt>
    <dgm:pt modelId="{5C1BA944-AC90-4211-89A6-BF1B7D12D947}">
      <dgm:prSet phldrT="[Text]"/>
      <dgm:spPr/>
      <dgm:t>
        <a:bodyPr/>
        <a:lstStyle/>
        <a:p>
          <a:r>
            <a:rPr lang="en-US" b="1" dirty="0" smtClean="0"/>
            <a:t>ALTO                               2.3 LACK</a:t>
          </a:r>
          <a:endParaRPr lang="en-IN" b="1" dirty="0"/>
        </a:p>
      </dgm:t>
    </dgm:pt>
    <dgm:pt modelId="{291DA50E-9719-4EE3-A98E-B463B0A4BBD3}" type="parTrans" cxnId="{35A99F74-09C9-4E8C-B19C-63DE4AADD468}">
      <dgm:prSet/>
      <dgm:spPr/>
      <dgm:t>
        <a:bodyPr/>
        <a:lstStyle/>
        <a:p>
          <a:endParaRPr lang="en-IN"/>
        </a:p>
      </dgm:t>
    </dgm:pt>
    <dgm:pt modelId="{0088A5DC-9600-4D8A-960D-C444B5E32683}" type="sibTrans" cxnId="{35A99F74-09C9-4E8C-B19C-63DE4AADD468}">
      <dgm:prSet/>
      <dgm:spPr/>
      <dgm:t>
        <a:bodyPr/>
        <a:lstStyle/>
        <a:p>
          <a:endParaRPr lang="en-IN"/>
        </a:p>
      </dgm:t>
    </dgm:pt>
    <dgm:pt modelId="{8E6F6B2E-20B1-45F8-A824-E66F968192C3}">
      <dgm:prSet phldrT="[Text]"/>
      <dgm:spPr/>
      <dgm:t>
        <a:bodyPr/>
        <a:lstStyle/>
        <a:p>
          <a:r>
            <a:rPr lang="en-US" b="1" dirty="0" smtClean="0"/>
            <a:t>SANTRO                          2.77 LACK</a:t>
          </a:r>
          <a:endParaRPr lang="en-IN" b="1" dirty="0"/>
        </a:p>
      </dgm:t>
    </dgm:pt>
    <dgm:pt modelId="{28DFC5AB-DDBC-4764-A285-9B54660F5F45}" type="parTrans" cxnId="{30EC3400-9DF1-4CBA-80CC-0FCC54A76C04}">
      <dgm:prSet/>
      <dgm:spPr/>
      <dgm:t>
        <a:bodyPr/>
        <a:lstStyle/>
        <a:p>
          <a:endParaRPr lang="en-IN"/>
        </a:p>
      </dgm:t>
    </dgm:pt>
    <dgm:pt modelId="{882A94DC-B2F5-4F14-915B-B7CE262D861F}" type="sibTrans" cxnId="{30EC3400-9DF1-4CBA-80CC-0FCC54A76C04}">
      <dgm:prSet/>
      <dgm:spPr/>
      <dgm:t>
        <a:bodyPr/>
        <a:lstStyle/>
        <a:p>
          <a:endParaRPr lang="en-IN"/>
        </a:p>
      </dgm:t>
    </dgm:pt>
    <dgm:pt modelId="{BE0DF550-DB7E-4AFD-B662-48FA815329D3}" type="pres">
      <dgm:prSet presAssocID="{3401105B-3540-480E-9DF8-7C97AAAE7F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DD835D5-B8A4-4944-A98A-7D802F93D501}" type="pres">
      <dgm:prSet presAssocID="{5CBCF190-7615-4D38-BC1C-73B5734EAD7F}" presName="compNode" presStyleCnt="0"/>
      <dgm:spPr/>
    </dgm:pt>
    <dgm:pt modelId="{8DA64C38-E25E-4377-B5A7-D982EDCEC7C5}" type="pres">
      <dgm:prSet presAssocID="{5CBCF190-7615-4D38-BC1C-73B5734EAD7F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19DC22C-B918-484B-8BB2-924FA147D6B5}" type="pres">
      <dgm:prSet presAssocID="{5CBCF190-7615-4D38-BC1C-73B5734EAD7F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EEDB9EB-E89A-4BDB-A4F0-FC42DEAF6013}" type="pres">
      <dgm:prSet presAssocID="{C037E33D-CE1F-47CD-8F50-207EC277ABC9}" presName="sibTrans" presStyleLbl="sibTrans2D1" presStyleIdx="0" presStyleCnt="0"/>
      <dgm:spPr/>
      <dgm:t>
        <a:bodyPr/>
        <a:lstStyle/>
        <a:p>
          <a:endParaRPr lang="en-IN"/>
        </a:p>
      </dgm:t>
    </dgm:pt>
    <dgm:pt modelId="{0C21EDFD-E191-4BED-A97C-E1B85AAB7A35}" type="pres">
      <dgm:prSet presAssocID="{9FEEACC1-6FA7-4896-B06F-15DF42BE9EFA}" presName="compNode" presStyleCnt="0"/>
      <dgm:spPr/>
    </dgm:pt>
    <dgm:pt modelId="{81BDBCA3-406B-4295-BC77-FCF58C402174}" type="pres">
      <dgm:prSet presAssocID="{9FEEACC1-6FA7-4896-B06F-15DF42BE9EFA}" presName="pictRect" presStyleLbl="node1" presStyleIdx="1" presStyleCnt="4" custLinFactY="73593" custLinFactNeighborX="-1404" custLinFactNeighborY="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6DF342E-206A-4B2A-9AF2-3618142BAAC6}" type="pres">
      <dgm:prSet presAssocID="{9FEEACC1-6FA7-4896-B06F-15DF42BE9EFA}" presName="textRect" presStyleLbl="revTx" presStyleIdx="1" presStyleCnt="4" custLinFactY="112707" custLinFactNeighborX="-5143" custLinFactNeighborY="2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DCA9B81-451D-46B7-BFE7-85FD92C5B226}" type="pres">
      <dgm:prSet presAssocID="{ED2CBCC4-727C-45F0-8663-492BAA170F17}" presName="sibTrans" presStyleLbl="sibTrans2D1" presStyleIdx="0" presStyleCnt="0"/>
      <dgm:spPr/>
      <dgm:t>
        <a:bodyPr/>
        <a:lstStyle/>
        <a:p>
          <a:endParaRPr lang="en-IN"/>
        </a:p>
      </dgm:t>
    </dgm:pt>
    <dgm:pt modelId="{ED9CC42C-0BEA-4F37-90A8-B5EBBE048A48}" type="pres">
      <dgm:prSet presAssocID="{5C1BA944-AC90-4211-89A6-BF1B7D12D947}" presName="compNode" presStyleCnt="0"/>
      <dgm:spPr/>
    </dgm:pt>
    <dgm:pt modelId="{423138B6-9EC7-4DCE-9A21-0F2A8CBB1759}" type="pres">
      <dgm:prSet presAssocID="{5C1BA944-AC90-4211-89A6-BF1B7D12D947}" presName="pictRect" presStyleLbl="node1" presStyleIdx="2" presStyleCnt="4" custLinFactX="-8600" custLinFactNeighborX="-100000" custLinFactNeighborY="-544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0659A48-786D-43D5-A29A-BE7939D9A8A8}" type="pres">
      <dgm:prSet presAssocID="{5C1BA944-AC90-4211-89A6-BF1B7D12D947}" presName="textRect" presStyleLbl="revTx" presStyleIdx="2" presStyleCnt="4" custLinFactX="-12338" custLinFactNeighborX="-100000" custLinFactNeighborY="568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090511-7207-4D0A-9F97-201CF87AE92C}" type="pres">
      <dgm:prSet presAssocID="{0088A5DC-9600-4D8A-960D-C444B5E32683}" presName="sibTrans" presStyleLbl="sibTrans2D1" presStyleIdx="0" presStyleCnt="0"/>
      <dgm:spPr/>
      <dgm:t>
        <a:bodyPr/>
        <a:lstStyle/>
        <a:p>
          <a:endParaRPr lang="en-IN"/>
        </a:p>
      </dgm:t>
    </dgm:pt>
    <dgm:pt modelId="{F67C0A34-2791-4D04-BFE1-2C8CDC87463D}" type="pres">
      <dgm:prSet presAssocID="{8E6F6B2E-20B1-45F8-A824-E66F968192C3}" presName="compNode" presStyleCnt="0"/>
      <dgm:spPr/>
    </dgm:pt>
    <dgm:pt modelId="{CC4AFBFC-A0A8-430C-B1C6-1A03C5F00A13}" type="pres">
      <dgm:prSet presAssocID="{8E6F6B2E-20B1-45F8-A824-E66F968192C3}" presName="pictRect" presStyleLbl="node1" presStyleIdx="3" presStyleCnt="4" custLinFactX="13548" custLinFactY="-68381" custLinFactNeighborX="100000" custLinFactNeighborY="-1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60FD69D-C5ED-43EF-942F-AEF210375A18}" type="pres">
      <dgm:prSet presAssocID="{8E6F6B2E-20B1-45F8-A824-E66F968192C3}" presName="textRect" presStyleLbl="revTx" presStyleIdx="3" presStyleCnt="4" custLinFactX="6072" custLinFactY="-106981" custLinFactNeighborX="100000" custLinFactNeighborY="-2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0EC3400-9DF1-4CBA-80CC-0FCC54A76C04}" srcId="{3401105B-3540-480E-9DF8-7C97AAAE7F24}" destId="{8E6F6B2E-20B1-45F8-A824-E66F968192C3}" srcOrd="3" destOrd="0" parTransId="{28DFC5AB-DDBC-4764-A285-9B54660F5F45}" sibTransId="{882A94DC-B2F5-4F14-915B-B7CE262D861F}"/>
    <dgm:cxn modelId="{350C716A-1FAA-4B83-A594-AB78B0C77B3E}" srcId="{3401105B-3540-480E-9DF8-7C97AAAE7F24}" destId="{9FEEACC1-6FA7-4896-B06F-15DF42BE9EFA}" srcOrd="1" destOrd="0" parTransId="{4E597D1A-ADEA-43A2-97C8-8BF25318798F}" sibTransId="{ED2CBCC4-727C-45F0-8663-492BAA170F17}"/>
    <dgm:cxn modelId="{8D0BDA8D-B556-4543-A686-64E7B35F4587}" type="presOf" srcId="{0088A5DC-9600-4D8A-960D-C444B5E32683}" destId="{84090511-7207-4D0A-9F97-201CF87AE92C}" srcOrd="0" destOrd="0" presId="urn:microsoft.com/office/officeart/2005/8/layout/pList1"/>
    <dgm:cxn modelId="{75644FE7-DF95-4D3D-A109-9BCFFEFDA1D7}" type="presOf" srcId="{C037E33D-CE1F-47CD-8F50-207EC277ABC9}" destId="{9EEDB9EB-E89A-4BDB-A4F0-FC42DEAF6013}" srcOrd="0" destOrd="0" presId="urn:microsoft.com/office/officeart/2005/8/layout/pList1"/>
    <dgm:cxn modelId="{7409EF27-F167-48B1-B638-21CA04E05923}" type="presOf" srcId="{ED2CBCC4-727C-45F0-8663-492BAA170F17}" destId="{3DCA9B81-451D-46B7-BFE7-85FD92C5B226}" srcOrd="0" destOrd="0" presId="urn:microsoft.com/office/officeart/2005/8/layout/pList1"/>
    <dgm:cxn modelId="{35A99F74-09C9-4E8C-B19C-63DE4AADD468}" srcId="{3401105B-3540-480E-9DF8-7C97AAAE7F24}" destId="{5C1BA944-AC90-4211-89A6-BF1B7D12D947}" srcOrd="2" destOrd="0" parTransId="{291DA50E-9719-4EE3-A98E-B463B0A4BBD3}" sibTransId="{0088A5DC-9600-4D8A-960D-C444B5E32683}"/>
    <dgm:cxn modelId="{3E1D8864-5D92-45DD-A55C-34528E08EA30}" type="presOf" srcId="{5CBCF190-7615-4D38-BC1C-73B5734EAD7F}" destId="{F19DC22C-B918-484B-8BB2-924FA147D6B5}" srcOrd="0" destOrd="0" presId="urn:microsoft.com/office/officeart/2005/8/layout/pList1"/>
    <dgm:cxn modelId="{CDB0F84B-8A45-4F31-9AF0-F7465D474FAC}" srcId="{3401105B-3540-480E-9DF8-7C97AAAE7F24}" destId="{5CBCF190-7615-4D38-BC1C-73B5734EAD7F}" srcOrd="0" destOrd="0" parTransId="{D49DC89C-5726-4CF8-9CB2-CA5E57475FE9}" sibTransId="{C037E33D-CE1F-47CD-8F50-207EC277ABC9}"/>
    <dgm:cxn modelId="{577825A2-DC90-49F7-B874-48D523CBC85A}" type="presOf" srcId="{3401105B-3540-480E-9DF8-7C97AAAE7F24}" destId="{BE0DF550-DB7E-4AFD-B662-48FA815329D3}" srcOrd="0" destOrd="0" presId="urn:microsoft.com/office/officeart/2005/8/layout/pList1"/>
    <dgm:cxn modelId="{2212E2B4-9AA7-4B07-9238-3D9C052DB3BE}" type="presOf" srcId="{9FEEACC1-6FA7-4896-B06F-15DF42BE9EFA}" destId="{76DF342E-206A-4B2A-9AF2-3618142BAAC6}" srcOrd="0" destOrd="0" presId="urn:microsoft.com/office/officeart/2005/8/layout/pList1"/>
    <dgm:cxn modelId="{5F87E827-604C-48B2-BABE-A2711BF47E82}" type="presOf" srcId="{5C1BA944-AC90-4211-89A6-BF1B7D12D947}" destId="{D0659A48-786D-43D5-A29A-BE7939D9A8A8}" srcOrd="0" destOrd="0" presId="urn:microsoft.com/office/officeart/2005/8/layout/pList1"/>
    <dgm:cxn modelId="{E8E07D41-90B1-4867-88BF-BB4072F634BD}" type="presOf" srcId="{8E6F6B2E-20B1-45F8-A824-E66F968192C3}" destId="{C60FD69D-C5ED-43EF-942F-AEF210375A18}" srcOrd="0" destOrd="0" presId="urn:microsoft.com/office/officeart/2005/8/layout/pList1"/>
    <dgm:cxn modelId="{48122881-8347-44AF-9975-AA74C045C964}" type="presParOf" srcId="{BE0DF550-DB7E-4AFD-B662-48FA815329D3}" destId="{ADD835D5-B8A4-4944-A98A-7D802F93D501}" srcOrd="0" destOrd="0" presId="urn:microsoft.com/office/officeart/2005/8/layout/pList1"/>
    <dgm:cxn modelId="{46F3D72D-A7A7-47C8-9BBC-32F67DE9E0DB}" type="presParOf" srcId="{ADD835D5-B8A4-4944-A98A-7D802F93D501}" destId="{8DA64C38-E25E-4377-B5A7-D982EDCEC7C5}" srcOrd="0" destOrd="0" presId="urn:microsoft.com/office/officeart/2005/8/layout/pList1"/>
    <dgm:cxn modelId="{4A626B06-4977-443E-B92B-40B0B20D56D8}" type="presParOf" srcId="{ADD835D5-B8A4-4944-A98A-7D802F93D501}" destId="{F19DC22C-B918-484B-8BB2-924FA147D6B5}" srcOrd="1" destOrd="0" presId="urn:microsoft.com/office/officeart/2005/8/layout/pList1"/>
    <dgm:cxn modelId="{355DA1FD-7A3C-4DD9-A84F-F8A50C574261}" type="presParOf" srcId="{BE0DF550-DB7E-4AFD-B662-48FA815329D3}" destId="{9EEDB9EB-E89A-4BDB-A4F0-FC42DEAF6013}" srcOrd="1" destOrd="0" presId="urn:microsoft.com/office/officeart/2005/8/layout/pList1"/>
    <dgm:cxn modelId="{0161DD8A-1E27-46AC-AFC7-285AD1372BB7}" type="presParOf" srcId="{BE0DF550-DB7E-4AFD-B662-48FA815329D3}" destId="{0C21EDFD-E191-4BED-A97C-E1B85AAB7A35}" srcOrd="2" destOrd="0" presId="urn:microsoft.com/office/officeart/2005/8/layout/pList1"/>
    <dgm:cxn modelId="{D797B3B4-1D26-402F-B6D4-E5BAF7BE3598}" type="presParOf" srcId="{0C21EDFD-E191-4BED-A97C-E1B85AAB7A35}" destId="{81BDBCA3-406B-4295-BC77-FCF58C402174}" srcOrd="0" destOrd="0" presId="urn:microsoft.com/office/officeart/2005/8/layout/pList1"/>
    <dgm:cxn modelId="{0A2C035F-0E98-487D-A895-A8C44EF9D6DE}" type="presParOf" srcId="{0C21EDFD-E191-4BED-A97C-E1B85AAB7A35}" destId="{76DF342E-206A-4B2A-9AF2-3618142BAAC6}" srcOrd="1" destOrd="0" presId="urn:microsoft.com/office/officeart/2005/8/layout/pList1"/>
    <dgm:cxn modelId="{F574A07B-4414-4F67-B35C-31C316267FBC}" type="presParOf" srcId="{BE0DF550-DB7E-4AFD-B662-48FA815329D3}" destId="{3DCA9B81-451D-46B7-BFE7-85FD92C5B226}" srcOrd="3" destOrd="0" presId="urn:microsoft.com/office/officeart/2005/8/layout/pList1"/>
    <dgm:cxn modelId="{B400A9F8-B74C-4C8B-ACE0-DCF62C7AB240}" type="presParOf" srcId="{BE0DF550-DB7E-4AFD-B662-48FA815329D3}" destId="{ED9CC42C-0BEA-4F37-90A8-B5EBBE048A48}" srcOrd="4" destOrd="0" presId="urn:microsoft.com/office/officeart/2005/8/layout/pList1"/>
    <dgm:cxn modelId="{3F05FF8F-BFC0-4FA5-887F-E43957018BB4}" type="presParOf" srcId="{ED9CC42C-0BEA-4F37-90A8-B5EBBE048A48}" destId="{423138B6-9EC7-4DCE-9A21-0F2A8CBB1759}" srcOrd="0" destOrd="0" presId="urn:microsoft.com/office/officeart/2005/8/layout/pList1"/>
    <dgm:cxn modelId="{07D5FE71-870B-40CA-A2C8-7E8C2F523DE1}" type="presParOf" srcId="{ED9CC42C-0BEA-4F37-90A8-B5EBBE048A48}" destId="{D0659A48-786D-43D5-A29A-BE7939D9A8A8}" srcOrd="1" destOrd="0" presId="urn:microsoft.com/office/officeart/2005/8/layout/pList1"/>
    <dgm:cxn modelId="{C87CC282-8F13-4D2C-B403-F15306B80400}" type="presParOf" srcId="{BE0DF550-DB7E-4AFD-B662-48FA815329D3}" destId="{84090511-7207-4D0A-9F97-201CF87AE92C}" srcOrd="5" destOrd="0" presId="urn:microsoft.com/office/officeart/2005/8/layout/pList1"/>
    <dgm:cxn modelId="{8B00E087-2CD3-4892-9D88-1CF598DA2D20}" type="presParOf" srcId="{BE0DF550-DB7E-4AFD-B662-48FA815329D3}" destId="{F67C0A34-2791-4D04-BFE1-2C8CDC87463D}" srcOrd="6" destOrd="0" presId="urn:microsoft.com/office/officeart/2005/8/layout/pList1"/>
    <dgm:cxn modelId="{206DB45F-F16E-4549-921C-80EDACADE4F5}" type="presParOf" srcId="{F67C0A34-2791-4D04-BFE1-2C8CDC87463D}" destId="{CC4AFBFC-A0A8-430C-B1C6-1A03C5F00A13}" srcOrd="0" destOrd="0" presId="urn:microsoft.com/office/officeart/2005/8/layout/pList1"/>
    <dgm:cxn modelId="{9FA30B5B-302C-491C-B284-30B3F0B56D36}" type="presParOf" srcId="{F67C0A34-2791-4D04-BFE1-2C8CDC87463D}" destId="{C60FD69D-C5ED-43EF-942F-AEF210375A1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CA85-3A53-4F90-A51F-1C11B1C44341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77F1-97CE-44BF-9A54-DB4FFF733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CA85-3A53-4F90-A51F-1C11B1C44341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77F1-97CE-44BF-9A54-DB4FFF733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CA85-3A53-4F90-A51F-1C11B1C44341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77F1-97CE-44BF-9A54-DB4FFF733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0563-72C2-4674-8F0B-8FD29EC700AA}" type="datetimeFigureOut">
              <a:rPr lang="en-IN" smtClean="0"/>
              <a:pPr/>
              <a:t>01-10-2011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3CF4-24D5-4DAE-AB17-739F5A4C54B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CA85-3A53-4F90-A51F-1C11B1C44341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77F1-97CE-44BF-9A54-DB4FFF733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CA85-3A53-4F90-A51F-1C11B1C44341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77F1-97CE-44BF-9A54-DB4FFF733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CA85-3A53-4F90-A51F-1C11B1C44341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77F1-97CE-44BF-9A54-DB4FFF733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CA85-3A53-4F90-A51F-1C11B1C44341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77F1-97CE-44BF-9A54-DB4FFF733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CA85-3A53-4F90-A51F-1C11B1C44341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77F1-97CE-44BF-9A54-DB4FFF733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CA85-3A53-4F90-A51F-1C11B1C44341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77F1-97CE-44BF-9A54-DB4FFF733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CA85-3A53-4F90-A51F-1C11B1C44341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77F1-97CE-44BF-9A54-DB4FFF733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ECA85-3A53-4F90-A51F-1C11B1C44341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A77F1-97CE-44BF-9A54-DB4FFF7332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 descr="C:\IIHMR\Kirti Mam\Nano\tata-nano-tunin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0" y="4221088"/>
            <a:ext cx="4572000" cy="25701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  <a:latin typeface="Calligraph421 BT" pitchFamily="66" charset="0"/>
              </a:rPr>
              <a:t>PRICING STRATEGIES </a:t>
            </a:r>
            <a:br>
              <a:rPr lang="en-US" b="1" dirty="0" smtClean="0">
                <a:solidFill>
                  <a:schemeClr val="accent3"/>
                </a:solidFill>
                <a:latin typeface="Calligraph421 BT" pitchFamily="66" charset="0"/>
              </a:rPr>
            </a:br>
            <a:r>
              <a:rPr lang="en-US" b="1" dirty="0" smtClean="0">
                <a:solidFill>
                  <a:schemeClr val="accent3"/>
                </a:solidFill>
                <a:latin typeface="Calligraph421 BT" pitchFamily="66" charset="0"/>
              </a:rPr>
              <a:t>for  </a:t>
            </a:r>
            <a:r>
              <a:rPr lang="en-US" b="1" dirty="0" smtClean="0">
                <a:solidFill>
                  <a:srgbClr val="C00000"/>
                </a:solidFill>
                <a:latin typeface="Calligraph421 BT" pitchFamily="66" charset="0"/>
              </a:rPr>
              <a:t>“</a:t>
            </a:r>
            <a:r>
              <a:rPr lang="en-US" b="1" dirty="0" smtClean="0">
                <a:solidFill>
                  <a:srgbClr val="FF0000"/>
                </a:solidFill>
                <a:latin typeface="Calligraph421 BT" pitchFamily="66" charset="0"/>
              </a:rPr>
              <a:t>the people’s car</a:t>
            </a:r>
            <a:r>
              <a:rPr lang="en-US" b="1" dirty="0" smtClean="0">
                <a:solidFill>
                  <a:srgbClr val="C00000"/>
                </a:solidFill>
                <a:latin typeface="Calligraph421 BT" pitchFamily="66" charset="0"/>
              </a:rPr>
              <a:t>”</a:t>
            </a:r>
            <a:endParaRPr lang="en-IN" b="1" dirty="0">
              <a:solidFill>
                <a:srgbClr val="C00000"/>
              </a:solidFill>
              <a:latin typeface="Calligraph421 B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1628800"/>
            <a:ext cx="6400800" cy="52292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92D050"/>
                </a:solidFill>
                <a:latin typeface="Calligraph421 BT" pitchFamily="66" charset="0"/>
              </a:rPr>
              <a:t>Presented by</a:t>
            </a:r>
            <a:r>
              <a:rPr lang="en-US" dirty="0" smtClean="0">
                <a:solidFill>
                  <a:srgbClr val="92D050"/>
                </a:solidFill>
                <a:latin typeface="Calligraph421 BT" pitchFamily="66" charset="0"/>
              </a:rPr>
              <a:t>:</a:t>
            </a:r>
          </a:p>
          <a:p>
            <a:pPr algn="r"/>
            <a:r>
              <a:rPr lang="en-US" sz="2800" dirty="0" smtClean="0">
                <a:solidFill>
                  <a:schemeClr val="tx1"/>
                </a:solidFill>
                <a:latin typeface="Calligraph421 BT" pitchFamily="66" charset="0"/>
              </a:rPr>
              <a:t>Dr. Amrita </a:t>
            </a:r>
            <a:r>
              <a:rPr lang="en-US" sz="2800" dirty="0" smtClean="0">
                <a:solidFill>
                  <a:schemeClr val="tx1"/>
                </a:solidFill>
                <a:latin typeface="Calligraph421 BT" pitchFamily="66" charset="0"/>
              </a:rPr>
              <a:t>Singh</a:t>
            </a:r>
            <a:endParaRPr lang="en-US" sz="2800" dirty="0" smtClean="0">
              <a:solidFill>
                <a:srgbClr val="92D050"/>
              </a:solidFill>
              <a:latin typeface="Calligraph421 BT" pitchFamily="66" charset="0"/>
            </a:endParaRPr>
          </a:p>
          <a:p>
            <a:pPr algn="r"/>
            <a:r>
              <a:rPr lang="en-US" sz="2800" dirty="0" err="1" smtClean="0">
                <a:solidFill>
                  <a:schemeClr val="tx1"/>
                </a:solidFill>
                <a:latin typeface="Calligraph421 BT" pitchFamily="66" charset="0"/>
              </a:rPr>
              <a:t>Alok</a:t>
            </a:r>
            <a:r>
              <a:rPr lang="en-US" sz="2800" dirty="0" smtClean="0">
                <a:solidFill>
                  <a:schemeClr val="tx1"/>
                </a:solidFill>
                <a:latin typeface="Calligraph421 BT" pitchFamily="66" charset="0"/>
              </a:rPr>
              <a:t> Kumar</a:t>
            </a:r>
          </a:p>
          <a:p>
            <a:pPr algn="r"/>
            <a:r>
              <a:rPr lang="en-US" sz="2800" dirty="0" smtClean="0">
                <a:solidFill>
                  <a:schemeClr val="tx1"/>
                </a:solidFill>
                <a:latin typeface="Calligraph421 BT" pitchFamily="66" charset="0"/>
              </a:rPr>
              <a:t>Ajay Singh</a:t>
            </a:r>
          </a:p>
          <a:p>
            <a:pPr algn="r"/>
            <a:r>
              <a:rPr lang="en-US" sz="2800" dirty="0" err="1" smtClean="0">
                <a:solidFill>
                  <a:schemeClr val="tx1"/>
                </a:solidFill>
                <a:latin typeface="Calligraph421 BT" pitchFamily="66" charset="0"/>
              </a:rPr>
              <a:t>Anushree</a:t>
            </a:r>
            <a:r>
              <a:rPr lang="en-US" sz="2800" dirty="0" smtClean="0">
                <a:solidFill>
                  <a:schemeClr val="tx1"/>
                </a:solidFill>
                <a:latin typeface="Calligraph421 BT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ligraph421 BT" pitchFamily="66" charset="0"/>
              </a:rPr>
              <a:t>Pandit</a:t>
            </a:r>
            <a:endParaRPr lang="en-US" sz="2800" dirty="0" smtClean="0">
              <a:solidFill>
                <a:schemeClr val="tx1"/>
              </a:solidFill>
              <a:latin typeface="Calligraph421 BT" pitchFamily="66" charset="0"/>
            </a:endParaRPr>
          </a:p>
          <a:p>
            <a:pPr algn="r"/>
            <a:r>
              <a:rPr lang="en-US" sz="2800" dirty="0" err="1" smtClean="0">
                <a:solidFill>
                  <a:schemeClr val="tx1"/>
                </a:solidFill>
                <a:latin typeface="Calligraph421 BT" pitchFamily="66" charset="0"/>
              </a:rPr>
              <a:t>Gaganbir</a:t>
            </a:r>
            <a:r>
              <a:rPr lang="en-US" sz="2800" dirty="0" smtClean="0">
                <a:solidFill>
                  <a:schemeClr val="tx1"/>
                </a:solidFill>
                <a:latin typeface="Calligraph421 BT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ligraph421 BT" pitchFamily="66" charset="0"/>
              </a:rPr>
              <a:t>Kaur</a:t>
            </a:r>
            <a:endParaRPr lang="en-US" sz="2800" dirty="0" smtClean="0">
              <a:solidFill>
                <a:schemeClr val="tx1"/>
              </a:solidFill>
              <a:latin typeface="Calligraph421 BT" pitchFamily="66" charset="0"/>
            </a:endParaRPr>
          </a:p>
          <a:p>
            <a:pPr algn="r"/>
            <a:r>
              <a:rPr lang="en-US" sz="2800" dirty="0" err="1" smtClean="0">
                <a:solidFill>
                  <a:schemeClr val="tx1"/>
                </a:solidFill>
                <a:latin typeface="Calligraph421 BT" pitchFamily="66" charset="0"/>
              </a:rPr>
              <a:t>Jatin</a:t>
            </a:r>
            <a:r>
              <a:rPr lang="en-US" sz="2800" dirty="0" smtClean="0">
                <a:solidFill>
                  <a:schemeClr val="tx1"/>
                </a:solidFill>
                <a:latin typeface="Calligraph421 BT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ligraph421 BT" pitchFamily="66" charset="0"/>
              </a:rPr>
              <a:t>Saxena</a:t>
            </a:r>
            <a:endParaRPr lang="en-US" sz="2800" dirty="0" smtClean="0">
              <a:solidFill>
                <a:schemeClr val="tx1"/>
              </a:solidFill>
              <a:latin typeface="Calligraph421 BT" pitchFamily="66" charset="0"/>
            </a:endParaRPr>
          </a:p>
          <a:p>
            <a:pPr algn="r"/>
            <a:r>
              <a:rPr lang="en-US" sz="2800" dirty="0" err="1" smtClean="0">
                <a:solidFill>
                  <a:schemeClr val="tx1"/>
                </a:solidFill>
                <a:latin typeface="Calligraph421 BT" pitchFamily="66" charset="0"/>
              </a:rPr>
              <a:t>Jyoti</a:t>
            </a:r>
            <a:endParaRPr lang="en-US" sz="2800" dirty="0" smtClean="0">
              <a:solidFill>
                <a:schemeClr val="tx1"/>
              </a:solidFill>
              <a:latin typeface="Calligraph421 BT" pitchFamily="66" charset="0"/>
            </a:endParaRPr>
          </a:p>
          <a:p>
            <a:pPr algn="r"/>
            <a:r>
              <a:rPr lang="en-US" sz="2800" dirty="0" err="1" smtClean="0">
                <a:solidFill>
                  <a:schemeClr val="tx1"/>
                </a:solidFill>
                <a:latin typeface="Calligraph421 BT" pitchFamily="66" charset="0"/>
              </a:rPr>
              <a:t>Ishrat</a:t>
            </a:r>
            <a:r>
              <a:rPr lang="en-US" sz="2800" dirty="0" smtClean="0">
                <a:solidFill>
                  <a:schemeClr val="tx1"/>
                </a:solidFill>
                <a:latin typeface="Calligraph421 BT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ligraph421 BT" pitchFamily="66" charset="0"/>
              </a:rPr>
              <a:t>Batool</a:t>
            </a:r>
            <a:endParaRPr lang="en-US" sz="2800" dirty="0" smtClean="0">
              <a:solidFill>
                <a:schemeClr val="tx1"/>
              </a:solidFill>
              <a:latin typeface="Calligraph421 BT" pitchFamily="66" charset="0"/>
            </a:endParaRPr>
          </a:p>
          <a:p>
            <a:pPr algn="r"/>
            <a:endParaRPr lang="en-US" sz="2800" dirty="0" smtClean="0">
              <a:solidFill>
                <a:schemeClr val="tx1"/>
              </a:solidFill>
              <a:latin typeface="Calligraph421 BT" pitchFamily="66" charset="0"/>
            </a:endParaRPr>
          </a:p>
          <a:p>
            <a:pPr algn="r"/>
            <a:endParaRPr lang="en-US" sz="2800" dirty="0" smtClean="0">
              <a:solidFill>
                <a:schemeClr val="tx1"/>
              </a:solidFill>
              <a:latin typeface="Calligraph421 BT" pitchFamily="66" charset="0"/>
            </a:endParaRPr>
          </a:p>
          <a:p>
            <a:pPr algn="r"/>
            <a:endParaRPr lang="en-US" sz="2800" dirty="0" smtClean="0">
              <a:solidFill>
                <a:schemeClr val="tx1"/>
              </a:solidFill>
              <a:latin typeface="Calligraph421 BT" pitchFamily="66" charset="0"/>
            </a:endParaRPr>
          </a:p>
          <a:p>
            <a:pPr algn="r"/>
            <a:endParaRPr lang="en-US" sz="2800" dirty="0" smtClean="0">
              <a:solidFill>
                <a:schemeClr val="tx1"/>
              </a:solidFill>
              <a:latin typeface="Calligraph421 BT" pitchFamily="66" charset="0"/>
            </a:endParaRPr>
          </a:p>
          <a:p>
            <a:pPr algn="r"/>
            <a:endParaRPr lang="en-IN" sz="2800" dirty="0">
              <a:solidFill>
                <a:schemeClr val="tx1"/>
              </a:solidFill>
              <a:latin typeface="Calligraph421 BT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 rot="20950297">
            <a:off x="228600" y="3429000"/>
            <a:ext cx="4272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Team - Brazen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  <a:latin typeface="Calligraph421 BT" pitchFamily="66" charset="0"/>
              </a:rPr>
              <a:t>PRICE OF VARIOUS CARS</a:t>
            </a:r>
            <a:endParaRPr lang="en-IN" b="1" dirty="0">
              <a:solidFill>
                <a:schemeClr val="accent4"/>
              </a:solidFill>
              <a:latin typeface="Calligraph421 BT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AVAILABLE FINANCING SCHEMES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2125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Tata </a:t>
            </a:r>
            <a:r>
              <a:rPr lang="en-US" dirty="0">
                <a:solidFill>
                  <a:srgbClr val="FF0000"/>
                </a:solidFill>
              </a:rPr>
              <a:t>Motors Finance (TMF) will provide finance up to 90% for the </a:t>
            </a:r>
            <a:r>
              <a:rPr lang="en-US" dirty="0" err="1">
                <a:solidFill>
                  <a:srgbClr val="FF0000"/>
                </a:solidFill>
              </a:rPr>
              <a:t>Nano</a:t>
            </a:r>
            <a:r>
              <a:rPr lang="en-US" dirty="0">
                <a:solidFill>
                  <a:srgbClr val="FF0000"/>
                </a:solidFill>
              </a:rPr>
              <a:t> at easy rates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92D050"/>
                </a:solidFill>
              </a:rPr>
              <a:t>the </a:t>
            </a:r>
            <a:r>
              <a:rPr lang="en-US" dirty="0">
                <a:solidFill>
                  <a:srgbClr val="92D050"/>
                </a:solidFill>
              </a:rPr>
              <a:t>company </a:t>
            </a:r>
            <a:r>
              <a:rPr lang="en-US" dirty="0" smtClean="0">
                <a:solidFill>
                  <a:srgbClr val="92D050"/>
                </a:solidFill>
              </a:rPr>
              <a:t>has </a:t>
            </a:r>
            <a:r>
              <a:rPr lang="en-US" dirty="0">
                <a:solidFill>
                  <a:srgbClr val="92D050"/>
                </a:solidFill>
              </a:rPr>
              <a:t>announced a four-year or 60,000 </a:t>
            </a:r>
            <a:r>
              <a:rPr lang="en-US" dirty="0" smtClean="0">
                <a:solidFill>
                  <a:srgbClr val="92D050"/>
                </a:solidFill>
              </a:rPr>
              <a:t>kilometer </a:t>
            </a:r>
            <a:r>
              <a:rPr lang="en-US" dirty="0">
                <a:solidFill>
                  <a:srgbClr val="92D050"/>
                </a:solidFill>
              </a:rPr>
              <a:t>manufacturing </a:t>
            </a:r>
            <a:r>
              <a:rPr lang="en-US" dirty="0" smtClean="0">
                <a:solidFill>
                  <a:srgbClr val="92D050"/>
                </a:solidFill>
              </a:rPr>
              <a:t>warranty</a:t>
            </a:r>
            <a:r>
              <a:rPr lang="en-US" dirty="0">
                <a:solidFill>
                  <a:srgbClr val="92D050"/>
                </a:solidFill>
              </a:rPr>
              <a:t> at no extra </a:t>
            </a:r>
            <a:r>
              <a:rPr lang="en-US" dirty="0" smtClean="0">
                <a:solidFill>
                  <a:srgbClr val="92D050"/>
                </a:solidFill>
              </a:rPr>
              <a:t>cost.</a:t>
            </a:r>
          </a:p>
          <a:p>
            <a:pPr>
              <a:buNone/>
            </a:pP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Loan within 48 hours</a:t>
            </a:r>
          </a:p>
          <a:p>
            <a:pPr>
              <a:buNone/>
            </a:pPr>
            <a:endParaRPr lang="en-US" dirty="0" smtClean="0">
              <a:solidFill>
                <a:srgbClr val="92D050"/>
              </a:solidFill>
            </a:endParaRPr>
          </a:p>
          <a:p>
            <a:endParaRPr lang="en-US" dirty="0" smtClean="0"/>
          </a:p>
          <a:p>
            <a:r>
              <a:rPr lang="en-US" dirty="0">
                <a:solidFill>
                  <a:srgbClr val="FFC000"/>
                </a:solidFill>
              </a:rPr>
              <a:t>comprehensive maintenance contract at Rs. 99 per </a:t>
            </a:r>
            <a:r>
              <a:rPr lang="en-US" dirty="0" smtClean="0">
                <a:solidFill>
                  <a:srgbClr val="FFC000"/>
                </a:solidFill>
              </a:rPr>
              <a:t>month for all new customers.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/>
                </a:solidFill>
                <a:latin typeface="Calligraph421 BT" pitchFamily="66" charset="0"/>
              </a:rPr>
              <a:t>Proposed pricing objectives</a:t>
            </a:r>
            <a:endParaRPr lang="en-US" sz="4800" b="1" dirty="0">
              <a:solidFill>
                <a:schemeClr val="accent4"/>
              </a:solidFill>
              <a:latin typeface="Calligraph421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alligraph421 BT" pitchFamily="66" charset="0"/>
              </a:rPr>
              <a:t>Survival</a:t>
            </a:r>
          </a:p>
          <a:p>
            <a:endParaRPr lang="en-US" dirty="0" smtClean="0">
              <a:latin typeface="Calligraph421 BT" pitchFamily="66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Calligraph421 BT" pitchFamily="66" charset="0"/>
              </a:rPr>
              <a:t>New market penetration</a:t>
            </a:r>
          </a:p>
          <a:p>
            <a:endParaRPr lang="en-US" dirty="0" smtClean="0">
              <a:latin typeface="Calligraph421 BT" pitchFamily="66" charset="0"/>
            </a:endParaRPr>
          </a:p>
          <a:p>
            <a:r>
              <a:rPr lang="en-US" dirty="0" smtClean="0">
                <a:latin typeface="Calligraph421 BT" pitchFamily="66" charset="0"/>
              </a:rPr>
              <a:t>Increase the perceived value of </a:t>
            </a:r>
            <a:r>
              <a:rPr lang="en-US" dirty="0" err="1" smtClean="0">
                <a:latin typeface="Calligraph421 BT" pitchFamily="66" charset="0"/>
              </a:rPr>
              <a:t>Nano</a:t>
            </a:r>
            <a:endParaRPr lang="en-US" dirty="0" smtClean="0">
              <a:latin typeface="Calligraph421 BT" pitchFamily="66" charset="0"/>
            </a:endParaRPr>
          </a:p>
          <a:p>
            <a:pPr>
              <a:buNone/>
            </a:pPr>
            <a:endParaRPr lang="en-US" dirty="0" smtClean="0">
              <a:latin typeface="Calligraph421 BT" pitchFamily="66" charset="0"/>
            </a:endParaRPr>
          </a:p>
          <a:p>
            <a:r>
              <a:rPr lang="en-US" dirty="0" smtClean="0">
                <a:latin typeface="Calligraph421 BT" pitchFamily="66" charset="0"/>
              </a:rPr>
              <a:t>Increase </a:t>
            </a:r>
            <a:r>
              <a:rPr lang="en-US" dirty="0" smtClean="0">
                <a:solidFill>
                  <a:srgbClr val="FFC000"/>
                </a:solidFill>
                <a:latin typeface="Calligraph421 BT" pitchFamily="66" charset="0"/>
              </a:rPr>
              <a:t>market share</a:t>
            </a:r>
          </a:p>
          <a:p>
            <a:endParaRPr lang="en-US" dirty="0">
              <a:latin typeface="Calligraph421 BT" pitchFamily="66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Calligraph421 BT" pitchFamily="66" charset="0"/>
              </a:rPr>
              <a:t>PROPOSED PRICING STRATEGIES</a:t>
            </a:r>
            <a:endParaRPr lang="en-US" b="1" dirty="0">
              <a:solidFill>
                <a:srgbClr val="7030A0"/>
              </a:solidFill>
              <a:latin typeface="Calligraph421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Calligraph421 BT" pitchFamily="66" charset="0"/>
              </a:rPr>
              <a:t>Penetration pricing</a:t>
            </a:r>
          </a:p>
          <a:p>
            <a:pPr>
              <a:buNone/>
            </a:pPr>
            <a:endParaRPr lang="en-US" sz="2400" dirty="0" smtClean="0">
              <a:solidFill>
                <a:schemeClr val="accent4"/>
              </a:solidFill>
              <a:latin typeface="Calligraph421 BT" pitchFamily="66" charset="0"/>
            </a:endParaRPr>
          </a:p>
          <a:p>
            <a:r>
              <a:rPr lang="en-US" sz="2400" smtClean="0">
                <a:solidFill>
                  <a:srgbClr val="FF0000"/>
                </a:solidFill>
                <a:latin typeface="Calligraph421 BT" pitchFamily="66" charset="0"/>
              </a:rPr>
              <a:t>Target costing</a:t>
            </a:r>
            <a:endParaRPr lang="en-US" sz="2400" dirty="0" smtClean="0">
              <a:solidFill>
                <a:srgbClr val="FF0000"/>
              </a:solidFill>
              <a:latin typeface="Calligraph421 BT" pitchFamily="66" charset="0"/>
            </a:endParaRPr>
          </a:p>
          <a:p>
            <a:pPr>
              <a:buNone/>
            </a:pPr>
            <a:endParaRPr lang="en-US" sz="2400" dirty="0" smtClean="0">
              <a:solidFill>
                <a:schemeClr val="accent4"/>
              </a:solidFill>
              <a:latin typeface="Calligraph421 BT" pitchFamily="66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Calligraph421 BT" pitchFamily="66" charset="0"/>
              </a:rPr>
              <a:t> 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ligraph421 BT" pitchFamily="66" charset="0"/>
              </a:rPr>
              <a:t>Low pricing policy with minimum profit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ligraph421 BT" pitchFamily="66" charset="0"/>
              </a:rPr>
              <a:t>margin which is only 2%</a:t>
            </a:r>
            <a:endParaRPr lang="en-US" sz="2400" dirty="0" smtClean="0">
              <a:solidFill>
                <a:srgbClr val="FFFF00"/>
              </a:solidFill>
              <a:latin typeface="Calligraph421 BT" pitchFamily="66" charset="0"/>
            </a:endParaRPr>
          </a:p>
          <a:p>
            <a:endParaRPr lang="en-US" sz="2400" dirty="0" smtClean="0">
              <a:solidFill>
                <a:srgbClr val="FFFF00"/>
              </a:solidFill>
              <a:latin typeface="Calligraph421 BT" pitchFamily="66" charset="0"/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ligraph421 BT" pitchFamily="66" charset="0"/>
              </a:rPr>
              <a:t>Perceived value pricing</a:t>
            </a:r>
          </a:p>
          <a:p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alligraph421 BT" pitchFamily="66" charset="0"/>
            </a:endParaRPr>
          </a:p>
          <a:p>
            <a:r>
              <a:rPr lang="en-US" sz="2400" dirty="0" smtClean="0">
                <a:solidFill>
                  <a:srgbClr val="FFC000"/>
                </a:solidFill>
                <a:latin typeface="Calligraph421 BT" pitchFamily="66" charset="0"/>
              </a:rPr>
              <a:t>Increased market growth</a:t>
            </a:r>
          </a:p>
          <a:p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alligraph421 BT" pitchFamily="66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Calligraph421 BT" pitchFamily="66" charset="0"/>
              </a:rPr>
              <a:t>Discouraged potential competition</a:t>
            </a:r>
            <a:endParaRPr lang="en-IN" sz="2400" dirty="0" smtClean="0">
              <a:solidFill>
                <a:srgbClr val="FF0000"/>
              </a:solidFill>
              <a:latin typeface="Calligraph421 BT" pitchFamily="66" charset="0"/>
            </a:endParaRPr>
          </a:p>
          <a:p>
            <a:pPr>
              <a:buNone/>
            </a:pPr>
            <a:endParaRPr lang="en-US" sz="2400" dirty="0" smtClean="0">
              <a:solidFill>
                <a:srgbClr val="FFFF00"/>
              </a:solidFill>
              <a:latin typeface="Calligraph421 BT" pitchFamily="66" charset="0"/>
            </a:endParaRPr>
          </a:p>
          <a:p>
            <a:pPr>
              <a:buNone/>
            </a:pPr>
            <a:r>
              <a:rPr lang="en-US" sz="2400" dirty="0">
                <a:latin typeface="Calligraph421 BT" pitchFamily="66" charset="0"/>
              </a:rPr>
              <a:t> </a:t>
            </a:r>
          </a:p>
          <a:p>
            <a:pPr>
              <a:buNone/>
            </a:pPr>
            <a:endParaRPr lang="en-US" sz="2400" dirty="0">
              <a:latin typeface="Calligraph421 BT" pitchFamily="66" charset="0"/>
            </a:endParaRPr>
          </a:p>
          <a:p>
            <a:endParaRPr lang="en-US" sz="2400" dirty="0">
              <a:latin typeface="Calligraph421 BT" pitchFamily="66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Calligraph421 BT" pitchFamily="66" charset="0"/>
              </a:rPr>
              <a:t>Selecting the final pricing</a:t>
            </a:r>
            <a:endParaRPr lang="en-IN" b="1" dirty="0">
              <a:solidFill>
                <a:srgbClr val="7030A0"/>
              </a:solidFill>
              <a:latin typeface="Calligraph421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ligraph421 BT" pitchFamily="66" charset="0"/>
              </a:rPr>
              <a:t>Influence of other marketing mix</a:t>
            </a:r>
          </a:p>
          <a:p>
            <a:endParaRPr lang="en-US" dirty="0" smtClean="0">
              <a:latin typeface="Calligraph421 BT" pitchFamily="66" charset="0"/>
            </a:endParaRPr>
          </a:p>
          <a:p>
            <a:pPr>
              <a:buNone/>
            </a:pPr>
            <a:endParaRPr lang="en-US" dirty="0" smtClean="0">
              <a:latin typeface="Calligraph421 BT" pitchFamily="66" charset="0"/>
            </a:endParaRPr>
          </a:p>
          <a:p>
            <a:r>
              <a:rPr lang="en-US" dirty="0" smtClean="0">
                <a:latin typeface="Calligraph421 BT" pitchFamily="66" charset="0"/>
              </a:rPr>
              <a:t>Cash discount</a:t>
            </a:r>
            <a:endParaRPr lang="en-IN" dirty="0">
              <a:latin typeface="Calligraph421 BT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Calligraph421 BT" pitchFamily="66" charset="0"/>
              </a:rPr>
              <a:t>Price List</a:t>
            </a:r>
            <a:br>
              <a:rPr lang="en-US" b="1" dirty="0" smtClean="0">
                <a:solidFill>
                  <a:srgbClr val="7030A0"/>
                </a:solidFill>
                <a:latin typeface="Calligraph421 BT" pitchFamily="66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Calligraph421 BT" pitchFamily="66" charset="0"/>
              </a:rPr>
              <a:t>ex showroom prices</a:t>
            </a:r>
            <a:endParaRPr lang="en-IN" b="1" dirty="0">
              <a:solidFill>
                <a:srgbClr val="7030A0"/>
              </a:solidFill>
              <a:latin typeface="Calligraph421 BT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Model</a:t>
            </a:r>
          </a:p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Nano</a:t>
            </a:r>
            <a:r>
              <a:rPr lang="en-US" dirty="0" smtClean="0">
                <a:solidFill>
                  <a:srgbClr val="C00000"/>
                </a:solidFill>
              </a:rPr>
              <a:t> BS IV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Nano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CX BS IV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err="1" smtClean="0"/>
              <a:t>Nano</a:t>
            </a:r>
            <a:r>
              <a:rPr lang="en-US" dirty="0" smtClean="0"/>
              <a:t> LX BS IV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Price</a:t>
            </a:r>
            <a:endParaRPr lang="en-US" dirty="0" smtClean="0">
              <a:solidFill>
                <a:schemeClr val="accent3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Rs 145,000</a:t>
            </a:r>
          </a:p>
          <a:p>
            <a:pPr algn="ctr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Rs 170,078</a:t>
            </a: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 smtClean="0"/>
              <a:t>Rs 196,956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Calligraph421 BT" pitchFamily="66" charset="0"/>
              </a:rPr>
              <a:t>Banks</a:t>
            </a:r>
            <a:br>
              <a:rPr lang="en-US" sz="4800" b="1" dirty="0" smtClean="0">
                <a:solidFill>
                  <a:srgbClr val="7030A0"/>
                </a:solidFill>
                <a:latin typeface="Calligraph421 BT" pitchFamily="66" charset="0"/>
              </a:rPr>
            </a:br>
            <a:endParaRPr lang="en-US" sz="4800" b="1" dirty="0">
              <a:solidFill>
                <a:srgbClr val="7030A0"/>
              </a:solidFill>
              <a:latin typeface="Calligraph421 BT" pitchFamily="66" charset="0"/>
            </a:endParaRPr>
          </a:p>
        </p:txBody>
      </p:sp>
      <p:pic>
        <p:nvPicPr>
          <p:cNvPr id="2050" name="Picture 2" descr="C:\IIHMR\Kirti Mam\Nano\canara bank logo 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76600"/>
            <a:ext cx="2809875" cy="628650"/>
          </a:xfrm>
          <a:prstGeom prst="rect">
            <a:avLst/>
          </a:prstGeom>
          <a:noFill/>
        </p:spPr>
      </p:pic>
      <p:pic>
        <p:nvPicPr>
          <p:cNvPr id="2051" name="Picture 3" descr="C:\IIHMR\Kirti Mam\Nano\ICICI-Bank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219200"/>
            <a:ext cx="1905000" cy="1504950"/>
          </a:xfrm>
          <a:prstGeom prst="rect">
            <a:avLst/>
          </a:prstGeom>
          <a:noFill/>
        </p:spPr>
      </p:pic>
      <p:pic>
        <p:nvPicPr>
          <p:cNvPr id="2052" name="Picture 4" descr="C:\IIHMR\Kirti Mam\Nano\Sbi-Logo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657600"/>
            <a:ext cx="3333750" cy="1066800"/>
          </a:xfrm>
          <a:prstGeom prst="rect">
            <a:avLst/>
          </a:prstGeom>
          <a:noFill/>
        </p:spPr>
      </p:pic>
      <p:pic>
        <p:nvPicPr>
          <p:cNvPr id="2053" name="Picture 5" descr="C:\IIHMR\Kirti Mam\Nano\bank-of-ind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219200"/>
            <a:ext cx="3810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Calligraph421 BT" pitchFamily="66" charset="0"/>
              </a:rPr>
              <a:t>PROJECTED NEW COST</a:t>
            </a:r>
            <a:endParaRPr lang="en-US" b="1" dirty="0">
              <a:solidFill>
                <a:srgbClr val="7030A0"/>
              </a:solidFill>
              <a:latin typeface="Calligraph421 BT" pitchFamily="66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09600" y="1295405"/>
          <a:ext cx="8001000" cy="5289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/>
                <a:gridCol w="2000250"/>
                <a:gridCol w="2000250"/>
                <a:gridCol w="2000250"/>
              </a:tblGrid>
              <a:tr h="3892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20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allocated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/>
                </a:tc>
              </a:tr>
              <a:tr h="38920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920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153,000</a:t>
                      </a:r>
                    </a:p>
                  </a:txBody>
                  <a:tcPr marL="9525" marR="9525" marT="9525" marB="0" anchor="b"/>
                </a:tc>
              </a:tr>
              <a:tr h="5872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Manufacturing cost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61200</a:t>
                      </a:r>
                    </a:p>
                  </a:txBody>
                  <a:tcPr marL="9525" marR="9525" marT="9525" marB="0" anchor="b"/>
                </a:tc>
              </a:tr>
              <a:tr h="389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place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30600</a:t>
                      </a:r>
                    </a:p>
                  </a:txBody>
                  <a:tcPr marL="9525" marR="9525" marT="9525" marB="0" anchor="b"/>
                </a:tc>
              </a:tr>
              <a:tr h="389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promotion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45900</a:t>
                      </a:r>
                    </a:p>
                  </a:txBody>
                  <a:tcPr marL="9525" marR="9525" marT="9525" marB="0" anchor="b"/>
                </a:tc>
              </a:tr>
              <a:tr h="389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7650</a:t>
                      </a:r>
                    </a:p>
                  </a:txBody>
                  <a:tcPr marL="9525" marR="9525" marT="9525" marB="0" anchor="b"/>
                </a:tc>
              </a:tr>
              <a:tr h="389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misc.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4590</a:t>
                      </a:r>
                    </a:p>
                  </a:txBody>
                  <a:tcPr marL="9525" marR="9525" marT="9525" marB="0" anchor="b"/>
                </a:tc>
              </a:tr>
              <a:tr h="389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profit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3060</a:t>
                      </a:r>
                    </a:p>
                  </a:txBody>
                  <a:tcPr marL="9525" marR="9525" marT="9525" marB="0" anchor="b"/>
                </a:tc>
              </a:tr>
              <a:tr h="389209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9209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920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69000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7924800" cy="1197864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Calligraph421 BT" pitchFamily="66" charset="0"/>
              </a:rPr>
              <a:t>RECOMMENDATIONS</a:t>
            </a:r>
            <a:endParaRPr lang="en-US" b="1" dirty="0">
              <a:solidFill>
                <a:srgbClr val="7030A0"/>
              </a:solidFill>
              <a:latin typeface="Calligraph421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56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Calligraph421 BT" pitchFamily="66" charset="0"/>
              </a:rPr>
              <a:t> </a:t>
            </a:r>
          </a:p>
          <a:p>
            <a:pPr lvl="0"/>
            <a:r>
              <a:rPr lang="en-US" dirty="0" smtClean="0">
                <a:latin typeface="Calligraph421 BT" pitchFamily="66" charset="0"/>
              </a:rPr>
              <a:t>Through government subsidies and tax</a:t>
            </a:r>
          </a:p>
          <a:p>
            <a:pPr lvl="0"/>
            <a:endParaRPr lang="en-US" dirty="0" smtClean="0">
              <a:latin typeface="Calligraph421 BT" pitchFamily="66" charset="0"/>
            </a:endParaRPr>
          </a:p>
          <a:p>
            <a:pPr lvl="0"/>
            <a:r>
              <a:rPr lang="en-US" dirty="0" smtClean="0">
                <a:latin typeface="Calligraph421 BT" pitchFamily="66" charset="0"/>
              </a:rPr>
              <a:t>Collaboration for loans with  </a:t>
            </a:r>
            <a:r>
              <a:rPr lang="en-US" dirty="0" err="1" smtClean="0">
                <a:latin typeface="Calligraph421 BT" pitchFamily="66" charset="0"/>
              </a:rPr>
              <a:t>Gramin</a:t>
            </a:r>
            <a:r>
              <a:rPr lang="en-US" dirty="0" smtClean="0">
                <a:latin typeface="Calligraph421 BT" pitchFamily="66" charset="0"/>
              </a:rPr>
              <a:t> banks and post offices</a:t>
            </a:r>
          </a:p>
          <a:p>
            <a:pPr lvl="0">
              <a:buNone/>
            </a:pPr>
            <a:endParaRPr lang="en-US" dirty="0" smtClean="0">
              <a:latin typeface="Calligraph421 BT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211763"/>
          </a:xfrm>
        </p:spPr>
        <p:txBody>
          <a:bodyPr>
            <a:normAutofit/>
          </a:bodyPr>
          <a:lstStyle/>
          <a:p>
            <a:pPr lvl="0"/>
            <a:endParaRPr lang="en-US" dirty="0" smtClean="0">
              <a:latin typeface="Calligraph421 BT" pitchFamily="66" charset="0"/>
            </a:endParaRPr>
          </a:p>
          <a:p>
            <a:pPr lvl="0"/>
            <a:r>
              <a:rPr lang="en-US" dirty="0" smtClean="0">
                <a:latin typeface="Calligraph421 BT" pitchFamily="66" charset="0"/>
              </a:rPr>
              <a:t>Cost effectiveness – Spare parts packages</a:t>
            </a:r>
          </a:p>
          <a:p>
            <a:pPr lvl="0">
              <a:buNone/>
            </a:pPr>
            <a:endParaRPr lang="en-US" dirty="0" smtClean="0">
              <a:latin typeface="Calligraph421 BT" pitchFamily="66" charset="0"/>
            </a:endParaRPr>
          </a:p>
          <a:p>
            <a:pPr lvl="0"/>
            <a:r>
              <a:rPr lang="en-US" dirty="0" err="1" smtClean="0">
                <a:latin typeface="Calligraph421 BT" pitchFamily="66" charset="0"/>
              </a:rPr>
              <a:t>Nano</a:t>
            </a:r>
            <a:r>
              <a:rPr lang="en-US" dirty="0" smtClean="0">
                <a:latin typeface="Calligraph421 BT" pitchFamily="66" charset="0"/>
              </a:rPr>
              <a:t> Special Outlets(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NSO</a:t>
            </a:r>
            <a:r>
              <a:rPr lang="en-US" dirty="0" smtClean="0">
                <a:latin typeface="Calligraph421 BT" pitchFamily="66" charset="0"/>
              </a:rPr>
              <a:t>) discount</a:t>
            </a:r>
          </a:p>
          <a:p>
            <a:pPr>
              <a:buNone/>
            </a:pPr>
            <a:endParaRPr lang="en-US" dirty="0" smtClean="0">
              <a:latin typeface="Calligraph421 BT" pitchFamily="66" charset="0"/>
            </a:endParaRPr>
          </a:p>
          <a:p>
            <a:r>
              <a:rPr lang="en-US" dirty="0" smtClean="0">
                <a:latin typeface="Calligraph421 BT" pitchFamily="66" charset="0"/>
              </a:rPr>
              <a:t>Decreasing down payment in rural areas</a:t>
            </a:r>
          </a:p>
          <a:p>
            <a:pPr>
              <a:buNone/>
            </a:pPr>
            <a:endParaRPr lang="en-US" dirty="0" smtClean="0">
              <a:latin typeface="Calligraph421 BT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676400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Calligraph421 BT" pitchFamily="66" charset="0"/>
              </a:rPr>
              <a:t>Development of a One </a:t>
            </a:r>
            <a:r>
              <a:rPr lang="en-US" b="1" dirty="0" err="1">
                <a:solidFill>
                  <a:schemeClr val="accent4"/>
                </a:solidFill>
                <a:latin typeface="Calligraph421 BT" pitchFamily="66" charset="0"/>
              </a:rPr>
              <a:t>lakh</a:t>
            </a:r>
            <a:r>
              <a:rPr lang="en-US" b="1" dirty="0">
                <a:solidFill>
                  <a:schemeClr val="accent4"/>
                </a:solidFill>
                <a:latin typeface="Calligraph421 BT" pitchFamily="66" charset="0"/>
              </a:rPr>
              <a:t> Car</a:t>
            </a:r>
            <a:br>
              <a:rPr lang="en-US" b="1" dirty="0">
                <a:solidFill>
                  <a:schemeClr val="accent4"/>
                </a:solidFill>
                <a:latin typeface="Calligraph421 BT" pitchFamily="66" charset="0"/>
              </a:rPr>
            </a:br>
            <a:endParaRPr lang="en-US" b="1" dirty="0">
              <a:solidFill>
                <a:schemeClr val="accent4"/>
              </a:solidFill>
              <a:latin typeface="Calligraph421 BT" pitchFamily="66" charset="0"/>
            </a:endParaRPr>
          </a:p>
        </p:txBody>
      </p:sp>
      <p:pic>
        <p:nvPicPr>
          <p:cNvPr id="7" name="Content Placeholder 3" descr="tata-nano-cheap-c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8458200" cy="579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latin typeface="Algerian" pitchFamily="82" charset="0"/>
              </a:rPr>
              <a:t>Thank You</a:t>
            </a:r>
            <a:endParaRPr lang="en-IN" sz="80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4099" name="Picture 3" descr="C:\Users\Amrita\Pictures\DSC01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6477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/>
                </a:solidFill>
                <a:latin typeface="Calligraph421 BT" pitchFamily="66" charset="0"/>
              </a:rPr>
              <a:t>WHAT MAKES IT SO CHEAP!</a:t>
            </a:r>
            <a:endParaRPr lang="en-IN" b="1" dirty="0">
              <a:solidFill>
                <a:schemeClr val="accent4"/>
              </a:solidFill>
              <a:latin typeface="Calligraph421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ligraph421 BT" pitchFamily="66" charset="0"/>
              </a:rPr>
              <a:t>The TATA </a:t>
            </a:r>
            <a:r>
              <a:rPr lang="en-US" dirty="0" err="1" smtClean="0">
                <a:latin typeface="Calligraph421 BT" pitchFamily="66" charset="0"/>
              </a:rPr>
              <a:t>Nano</a:t>
            </a:r>
            <a:r>
              <a:rPr lang="en-US" dirty="0" smtClean="0">
                <a:latin typeface="Calligraph421 BT" pitchFamily="66" charset="0"/>
              </a:rPr>
              <a:t> uses plastics and adhesives rather than welding.</a:t>
            </a:r>
          </a:p>
          <a:p>
            <a:r>
              <a:rPr lang="en-US" dirty="0" smtClean="0">
                <a:latin typeface="Calligraph421 BT" pitchFamily="66" charset="0"/>
              </a:rPr>
              <a:t>Partially using inexpensive polymers or biodegradable plastics instead of a full metal body.</a:t>
            </a:r>
          </a:p>
          <a:p>
            <a:r>
              <a:rPr lang="en-US" dirty="0" smtClean="0">
                <a:latin typeface="Calligraph421 BT" pitchFamily="66" charset="0"/>
              </a:rPr>
              <a:t>It has no AC, </a:t>
            </a:r>
            <a:r>
              <a:rPr lang="en-US" dirty="0" smtClean="0">
                <a:solidFill>
                  <a:schemeClr val="accent6"/>
                </a:solidFill>
                <a:latin typeface="Calligraph421 BT" pitchFamily="66" charset="0"/>
              </a:rPr>
              <a:t>no power steering</a:t>
            </a:r>
            <a:r>
              <a:rPr lang="en-US" dirty="0" smtClean="0">
                <a:latin typeface="Calligraph421 BT" pitchFamily="66" charset="0"/>
              </a:rPr>
              <a:t>, no power windows.</a:t>
            </a:r>
          </a:p>
          <a:p>
            <a:endParaRPr lang="en-IN" dirty="0">
              <a:latin typeface="Calligraph421 BT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  <a:latin typeface="Calligraph421 BT" pitchFamily="66" charset="0"/>
              </a:rPr>
              <a:t>Target Market</a:t>
            </a:r>
            <a:endParaRPr lang="en-IN" b="1" dirty="0">
              <a:solidFill>
                <a:schemeClr val="accent4"/>
              </a:solidFill>
              <a:latin typeface="Calligraph421 BT" pitchFamily="66" charset="0"/>
            </a:endParaRPr>
          </a:p>
        </p:txBody>
      </p:sp>
      <p:pic>
        <p:nvPicPr>
          <p:cNvPr id="2051" name="Picture 3" descr="C:\Users\anushree pandit\Pictures\nano\images (1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471" y="1272381"/>
            <a:ext cx="3654929" cy="2537619"/>
          </a:xfrm>
          <a:prstGeom prst="rect">
            <a:avLst/>
          </a:prstGeom>
          <a:noFill/>
        </p:spPr>
      </p:pic>
      <p:pic>
        <p:nvPicPr>
          <p:cNvPr id="2052" name="Picture 4" descr="C:\Users\anushree pandit\Pictures\nano\images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86225"/>
            <a:ext cx="3733800" cy="2619375"/>
          </a:xfrm>
          <a:prstGeom prst="rect">
            <a:avLst/>
          </a:prstGeom>
          <a:noFill/>
        </p:spPr>
      </p:pic>
      <p:pic>
        <p:nvPicPr>
          <p:cNvPr id="1027" name="Picture 3" descr="C:\IIHMR\Kirti Mam\Nano\SuperStock_1850-177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0" y="1295400"/>
            <a:ext cx="4216400" cy="24384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114800"/>
            <a:ext cx="411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  <a:latin typeface="Calligraph421 BT" pitchFamily="66" charset="0"/>
              </a:rPr>
              <a:t>Why should People Buy </a:t>
            </a:r>
            <a:r>
              <a:rPr lang="en-US" b="1" dirty="0" err="1" smtClean="0">
                <a:solidFill>
                  <a:schemeClr val="accent4"/>
                </a:solidFill>
                <a:latin typeface="Calligraph421 BT" pitchFamily="66" charset="0"/>
              </a:rPr>
              <a:t>Nano</a:t>
            </a:r>
            <a:r>
              <a:rPr lang="en-US" b="1" dirty="0" smtClean="0">
                <a:solidFill>
                  <a:schemeClr val="accent4"/>
                </a:solidFill>
                <a:latin typeface="Calligraph421 BT" pitchFamily="66" charset="0"/>
              </a:rPr>
              <a:t>..</a:t>
            </a:r>
            <a:endParaRPr lang="en-IN" b="1" dirty="0">
              <a:solidFill>
                <a:schemeClr val="accent4"/>
              </a:solidFill>
              <a:latin typeface="Calligraph421 BT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ligraph421 BT" pitchFamily="66" charset="0"/>
              </a:rPr>
              <a:t>Low price and covers basic needs of a car.</a:t>
            </a:r>
          </a:p>
          <a:p>
            <a:r>
              <a:rPr lang="en-US" dirty="0" smtClean="0">
                <a:latin typeface="Calligraph421 BT" pitchFamily="66" charset="0"/>
              </a:rPr>
              <a:t>Its look cute and attractive</a:t>
            </a:r>
          </a:p>
          <a:p>
            <a:r>
              <a:rPr lang="en-US" dirty="0" smtClean="0">
                <a:latin typeface="Calligraph421 BT" pitchFamily="66" charset="0"/>
              </a:rPr>
              <a:t>Better facilities for servicing and maintenance</a:t>
            </a:r>
          </a:p>
          <a:p>
            <a:r>
              <a:rPr lang="en-US" dirty="0" smtClean="0">
                <a:latin typeface="Calligraph421 BT" pitchFamily="66" charset="0"/>
              </a:rPr>
              <a:t>Easy finance</a:t>
            </a:r>
            <a:endParaRPr lang="en-IN" dirty="0">
              <a:latin typeface="Calligraph421 BT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/>
                </a:solidFill>
                <a:latin typeface="Calligraph421 BT" pitchFamily="66" charset="0"/>
              </a:rPr>
              <a:t>But was It REALLY a </a:t>
            </a:r>
            <a:r>
              <a:rPr lang="en-US" b="1" dirty="0" smtClean="0">
                <a:solidFill>
                  <a:schemeClr val="accent4"/>
                </a:solidFill>
                <a:latin typeface="Bodoni MT" pitchFamily="18" charset="0"/>
              </a:rPr>
              <a:t>1</a:t>
            </a:r>
            <a:r>
              <a:rPr lang="en-US" b="1" dirty="0" smtClean="0">
                <a:solidFill>
                  <a:schemeClr val="accent4"/>
                </a:solidFill>
                <a:latin typeface="Calligraph421 BT" pitchFamily="66" charset="0"/>
              </a:rPr>
              <a:t> LAKH Rupees Car?</a:t>
            </a:r>
            <a:endParaRPr lang="en-US" b="1" dirty="0">
              <a:solidFill>
                <a:schemeClr val="accent4"/>
              </a:solidFill>
              <a:latin typeface="Calligraph421 BT" pitchFamily="66" charset="0"/>
            </a:endParaRPr>
          </a:p>
        </p:txBody>
      </p:sp>
      <p:pic>
        <p:nvPicPr>
          <p:cNvPr id="4098" name="Picture 2" descr="E:\No-A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00200"/>
            <a:ext cx="82296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  <a:latin typeface="Calligraph421 BT" pitchFamily="66" charset="0"/>
              </a:rPr>
              <a:t>Why the price hike?</a:t>
            </a:r>
            <a:endParaRPr lang="en-US" b="1" dirty="0">
              <a:solidFill>
                <a:schemeClr val="accent4"/>
              </a:solidFill>
              <a:latin typeface="Calligraph421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447800"/>
            <a:ext cx="5410200" cy="2895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Tata </a:t>
            </a:r>
            <a:r>
              <a:rPr lang="en-US" dirty="0"/>
              <a:t>said </a:t>
            </a:r>
            <a:r>
              <a:rPr lang="en-US" dirty="0" smtClean="0"/>
              <a:t>that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“ </a:t>
            </a:r>
            <a:r>
              <a:rPr lang="en-US" dirty="0"/>
              <a:t>expensive lending rates, higher fuel costs, and inflation hit margins during </a:t>
            </a:r>
            <a:r>
              <a:rPr lang="en-US" dirty="0" smtClean="0"/>
              <a:t>the last year is </a:t>
            </a:r>
            <a:r>
              <a:rPr lang="en-US" dirty="0"/>
              <a:t>forcing </a:t>
            </a:r>
            <a:r>
              <a:rPr lang="en-US" dirty="0" smtClean="0"/>
              <a:t>us </a:t>
            </a:r>
            <a:r>
              <a:rPr lang="en-US" dirty="0"/>
              <a:t>to pass on the costs to its </a:t>
            </a:r>
            <a:r>
              <a:rPr lang="en-US" dirty="0" smtClean="0"/>
              <a:t>customers.”</a:t>
            </a:r>
            <a:endParaRPr lang="en-US" dirty="0"/>
          </a:p>
        </p:txBody>
      </p:sp>
      <p:pic>
        <p:nvPicPr>
          <p:cNvPr id="3074" name="Picture 2" descr="C:\IIHMR\Kirti Mam\Nano\Ratan_tat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2362200" cy="304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6211669"/>
            <a:ext cx="8839200" cy="64633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Increasing input costs, especially that of steel and other commodities like rubber, had put pressure on margins.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Calligraph421 BT" pitchFamily="66" charset="0"/>
              </a:rPr>
              <a:t>TATA PRICING OBJECTIVES</a:t>
            </a:r>
            <a:endParaRPr lang="en-IN" b="1" dirty="0">
              <a:solidFill>
                <a:srgbClr val="7030A0"/>
              </a:solidFill>
              <a:latin typeface="Calligraph421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ligraph421 BT" pitchFamily="66" charset="0"/>
              </a:rPr>
              <a:t>Survival</a:t>
            </a:r>
          </a:p>
          <a:p>
            <a:r>
              <a:rPr lang="en-US" dirty="0" smtClean="0">
                <a:latin typeface="Calligraph421 BT" pitchFamily="66" charset="0"/>
              </a:rPr>
              <a:t>Maximizing market share</a:t>
            </a:r>
          </a:p>
          <a:p>
            <a:r>
              <a:rPr lang="en-US" dirty="0" smtClean="0">
                <a:latin typeface="Calligraph421 BT" pitchFamily="66" charset="0"/>
              </a:rPr>
              <a:t>Keeping the price range near 1 </a:t>
            </a:r>
            <a:r>
              <a:rPr lang="en-US" dirty="0" err="1" smtClean="0">
                <a:latin typeface="Calligraph421 BT" pitchFamily="66" charset="0"/>
              </a:rPr>
              <a:t>lakh</a:t>
            </a:r>
            <a:endParaRPr lang="en-US" dirty="0" smtClean="0">
              <a:latin typeface="Calligraph421 BT" pitchFamily="66" charset="0"/>
            </a:endParaRPr>
          </a:p>
          <a:p>
            <a:r>
              <a:rPr lang="en-US" dirty="0" smtClean="0">
                <a:latin typeface="Calligraph421 BT" pitchFamily="66" charset="0"/>
              </a:rPr>
              <a:t>Discouraging potential competition</a:t>
            </a:r>
            <a:endParaRPr lang="en-IN" dirty="0">
              <a:latin typeface="Calligraph421 B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/>
                </a:solidFill>
                <a:latin typeface="Calligraph421 BT" pitchFamily="66" charset="0"/>
              </a:rPr>
              <a:t>TATA’S PRICING STRATEGY</a:t>
            </a:r>
            <a:endParaRPr lang="en-IN" b="1" dirty="0">
              <a:solidFill>
                <a:schemeClr val="accent4"/>
              </a:solidFill>
              <a:latin typeface="Calligraph421 BT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2600" dirty="0" smtClean="0">
                <a:latin typeface="Calligraph421 BT" pitchFamily="66" charset="0"/>
              </a:rPr>
              <a:t>    </a:t>
            </a:r>
            <a:r>
              <a:rPr lang="en-IN" sz="2600" dirty="0" smtClean="0">
                <a:solidFill>
                  <a:srgbClr val="002060"/>
                </a:solidFill>
                <a:latin typeface="Calligraph421 BT" pitchFamily="66" charset="0"/>
              </a:rPr>
              <a:t>Though </a:t>
            </a:r>
            <a:r>
              <a:rPr lang="en-IN" sz="2600" dirty="0">
                <a:solidFill>
                  <a:srgbClr val="002060"/>
                </a:solidFill>
                <a:latin typeface="Calligraph421 BT" pitchFamily="66" charset="0"/>
              </a:rPr>
              <a:t>the one lack tag was not fixed by TATA group, it was the word of mouth of people which fixed the range. This expectation of </a:t>
            </a:r>
            <a:r>
              <a:rPr lang="en-IN" sz="2600" dirty="0" smtClean="0">
                <a:solidFill>
                  <a:srgbClr val="002060"/>
                </a:solidFill>
                <a:latin typeface="Calligraph421 BT" pitchFamily="66" charset="0"/>
              </a:rPr>
              <a:t>people creates </a:t>
            </a:r>
            <a:r>
              <a:rPr lang="en-IN" sz="2600" dirty="0">
                <a:solidFill>
                  <a:srgbClr val="002060"/>
                </a:solidFill>
                <a:latin typeface="Calligraph421 BT" pitchFamily="66" charset="0"/>
              </a:rPr>
              <a:t>a big challenge for the company. To accept this challenge the following </a:t>
            </a:r>
            <a:r>
              <a:rPr lang="en-IN" sz="2600" dirty="0" smtClean="0">
                <a:solidFill>
                  <a:srgbClr val="002060"/>
                </a:solidFill>
                <a:latin typeface="Calligraph421 BT" pitchFamily="66" charset="0"/>
              </a:rPr>
              <a:t>strategies </a:t>
            </a:r>
            <a:r>
              <a:rPr lang="en-IN" sz="2600" dirty="0">
                <a:solidFill>
                  <a:srgbClr val="002060"/>
                </a:solidFill>
                <a:latin typeface="Calligraph421 BT" pitchFamily="66" charset="0"/>
              </a:rPr>
              <a:t>are followed:</a:t>
            </a:r>
          </a:p>
          <a:p>
            <a:r>
              <a:rPr lang="en-IN" sz="2600" dirty="0">
                <a:solidFill>
                  <a:srgbClr val="FF0000"/>
                </a:solidFill>
                <a:latin typeface="Calligraph421 BT" pitchFamily="66" charset="0"/>
              </a:rPr>
              <a:t> </a:t>
            </a:r>
            <a:r>
              <a:rPr lang="en-IN" sz="2600" dirty="0" smtClean="0">
                <a:solidFill>
                  <a:srgbClr val="FF0000"/>
                </a:solidFill>
                <a:latin typeface="Calligraph421 BT" pitchFamily="66" charset="0"/>
              </a:rPr>
              <a:t>Increasing market share</a:t>
            </a:r>
          </a:p>
          <a:p>
            <a:pPr>
              <a:buNone/>
            </a:pPr>
            <a:endParaRPr lang="en-IN" sz="2600" dirty="0" smtClean="0">
              <a:solidFill>
                <a:srgbClr val="FF0000"/>
              </a:solidFill>
              <a:latin typeface="Calligraph421 BT" pitchFamily="66" charset="0"/>
            </a:endParaRPr>
          </a:p>
          <a:p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latin typeface="Calligraph421 BT" pitchFamily="66" charset="0"/>
              </a:rPr>
              <a:t>Penetration pricing</a:t>
            </a:r>
          </a:p>
          <a:p>
            <a:pPr>
              <a:buNone/>
            </a:pPr>
            <a:endParaRPr lang="en-US" sz="2600" dirty="0" smtClean="0">
              <a:solidFill>
                <a:schemeClr val="tx2">
                  <a:lumMod val="50000"/>
                </a:schemeClr>
              </a:solidFill>
              <a:latin typeface="Calligraph421 BT" pitchFamily="66" charset="0"/>
            </a:endParaRPr>
          </a:p>
          <a:p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ligraph421 BT" pitchFamily="66" charset="0"/>
              </a:rPr>
              <a:t>Low pricing policy with minimum profit margin</a:t>
            </a:r>
            <a:endParaRPr lang="en-IN" sz="2600" dirty="0">
              <a:solidFill>
                <a:schemeClr val="accent1">
                  <a:lumMod val="60000"/>
                  <a:lumOff val="40000"/>
                </a:schemeClr>
              </a:solidFill>
              <a:latin typeface="Calligraph421 BT" pitchFamily="66" charset="0"/>
            </a:endParaRPr>
          </a:p>
          <a:p>
            <a:endParaRPr lang="en-IN" sz="2600" dirty="0">
              <a:latin typeface="Calligraph421 B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heme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Theme6</Template>
  <TotalTime>644</TotalTime>
  <Words>421</Words>
  <Application>Microsoft Office PowerPoint</Application>
  <PresentationFormat>On-screen Show (4:3)</PresentationFormat>
  <Paragraphs>143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Theme6</vt:lpstr>
      <vt:lpstr>PRICING STRATEGIES  for  “the people’s car”</vt:lpstr>
      <vt:lpstr>Development of a One lakh Car </vt:lpstr>
      <vt:lpstr>WHAT MAKES IT SO CHEAP!</vt:lpstr>
      <vt:lpstr>Target Market</vt:lpstr>
      <vt:lpstr>Why should People Buy Nano..</vt:lpstr>
      <vt:lpstr>But was It REALLY a 1 LAKH Rupees Car?</vt:lpstr>
      <vt:lpstr>Why the price hike?</vt:lpstr>
      <vt:lpstr>TATA PRICING OBJECTIVES</vt:lpstr>
      <vt:lpstr>TATA’S PRICING STRATEGY</vt:lpstr>
      <vt:lpstr>PRICE OF VARIOUS CARS</vt:lpstr>
      <vt:lpstr>AVAILABLE FINANCING SCHEMES </vt:lpstr>
      <vt:lpstr>Proposed pricing objectives</vt:lpstr>
      <vt:lpstr>PROPOSED PRICING STRATEGIES</vt:lpstr>
      <vt:lpstr>Selecting the final pricing</vt:lpstr>
      <vt:lpstr>Price List ex showroom prices</vt:lpstr>
      <vt:lpstr>Banks </vt:lpstr>
      <vt:lpstr>PROJECTED NEW COST</vt:lpstr>
      <vt:lpstr>RECOMMENDATIONS</vt:lpstr>
      <vt:lpstr>Slide 19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PRICING STRATERGIES OF TATA NANO</dc:title>
  <dc:creator>anushree pandit</dc:creator>
  <cp:lastModifiedBy>Amrita</cp:lastModifiedBy>
  <cp:revision>124</cp:revision>
  <dcterms:created xsi:type="dcterms:W3CDTF">2011-09-27T03:37:38Z</dcterms:created>
  <dcterms:modified xsi:type="dcterms:W3CDTF">2011-10-01T09:04:17Z</dcterms:modified>
</cp:coreProperties>
</file>